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0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2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0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0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4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009F-5AF7-4B9D-B846-1D6911CEF37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96453-BF7A-46DD-B358-FA5B6F26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2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56823"/>
            <a:ext cx="9144000" cy="5589431"/>
          </a:xfrm>
        </p:spPr>
        <p:txBody>
          <a:bodyPr>
            <a:normAutofit lnSpcReduction="10000"/>
          </a:bodyPr>
          <a:lstStyle/>
          <a:p>
            <a:endParaRPr lang="en-US" sz="5400" b="1" dirty="0" smtClean="0"/>
          </a:p>
          <a:p>
            <a:endParaRPr lang="en-US" sz="5400" b="1" dirty="0"/>
          </a:p>
          <a:p>
            <a:r>
              <a:rPr lang="en-US" sz="5400" b="1" dirty="0" smtClean="0"/>
              <a:t>ANALYTICAL </a:t>
            </a:r>
            <a:r>
              <a:rPr lang="en-US" sz="5400" b="1" dirty="0"/>
              <a:t>INTEGRATION </a:t>
            </a:r>
            <a:endParaRPr lang="en-US" sz="5400" b="1" dirty="0" smtClean="0"/>
          </a:p>
          <a:p>
            <a:r>
              <a:rPr lang="en-US" sz="5400" b="1" dirty="0" smtClean="0"/>
              <a:t>OF </a:t>
            </a:r>
            <a:r>
              <a:rPr lang="en-US" sz="5400" b="1" dirty="0" smtClean="0"/>
              <a:t>FUNCTIONS</a:t>
            </a:r>
          </a:p>
          <a:p>
            <a:endParaRPr lang="en-US" sz="5400" b="1" dirty="0"/>
          </a:p>
          <a:p>
            <a:r>
              <a:rPr lang="en-US" sz="5400" b="1" dirty="0"/>
              <a:t>Prof. Samuel </a:t>
            </a:r>
            <a:r>
              <a:rPr lang="en-US" sz="5400" b="1" dirty="0" err="1"/>
              <a:t>Okolie</a:t>
            </a:r>
            <a:r>
              <a:rPr lang="en-US" sz="5400" b="1" dirty="0"/>
              <a:t>, Prof. </a:t>
            </a:r>
            <a:r>
              <a:rPr lang="en-US" sz="5400" b="1" dirty="0" err="1"/>
              <a:t>Yinka</a:t>
            </a:r>
            <a:r>
              <a:rPr lang="en-US" sz="5400" b="1" dirty="0"/>
              <a:t> </a:t>
            </a:r>
            <a:r>
              <a:rPr lang="en-US" sz="5400" b="1" dirty="0" err="1"/>
              <a:t>Adekunle</a:t>
            </a:r>
            <a:r>
              <a:rPr lang="en-US" sz="5400" b="1" dirty="0"/>
              <a:t> &amp; Dr. </a:t>
            </a:r>
            <a:r>
              <a:rPr lang="en-US" sz="5400" b="1" dirty="0" err="1"/>
              <a:t>Seun</a:t>
            </a:r>
            <a:r>
              <a:rPr lang="en-US" sz="5400" b="1" dirty="0"/>
              <a:t> </a:t>
            </a:r>
            <a:r>
              <a:rPr lang="en-US" sz="5400" b="1" dirty="0" err="1"/>
              <a:t>Ebiesuwa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628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 = ∫ ( ½ (</a:t>
            </a:r>
            <a:r>
              <a:rPr lang="en-US"/>
              <a:t>1-cos </a:t>
            </a:r>
            <a:r>
              <a:rPr lang="en-US" smtClean="0"/>
              <a:t>2x)) </a:t>
            </a:r>
            <a:r>
              <a:rPr lang="en-US" baseline="30000" dirty="0"/>
              <a:t>2</a:t>
            </a:r>
            <a:r>
              <a:rPr lang="en-US" dirty="0"/>
              <a:t> dx</a:t>
            </a:r>
          </a:p>
          <a:p>
            <a:pPr marL="0" indent="0">
              <a:buNone/>
            </a:pPr>
            <a:r>
              <a:rPr lang="en-US" dirty="0"/>
              <a:t>	   = ∫ ( ½ - ½ cos 2x)</a:t>
            </a:r>
            <a:r>
              <a:rPr lang="en-US" baseline="30000" dirty="0"/>
              <a:t>2</a:t>
            </a:r>
            <a:r>
              <a:rPr lang="en-US" dirty="0"/>
              <a:t> dx</a:t>
            </a:r>
          </a:p>
          <a:p>
            <a:pPr marL="0" indent="0">
              <a:buNone/>
            </a:pPr>
            <a:r>
              <a:rPr lang="en-US" dirty="0"/>
              <a:t>	   = ∫ ( ¼ – 2 * ½ * ½ cos 2x + ¼ cos</a:t>
            </a:r>
            <a:r>
              <a:rPr lang="en-US" baseline="30000" dirty="0"/>
              <a:t>2</a:t>
            </a:r>
            <a:r>
              <a:rPr lang="en-US" dirty="0"/>
              <a:t> 2x) dx</a:t>
            </a:r>
          </a:p>
          <a:p>
            <a:pPr marL="0" indent="0">
              <a:buNone/>
            </a:pPr>
            <a:r>
              <a:rPr lang="en-US" dirty="0"/>
              <a:t>	   = ∫ ( ¼ - ½ cos 2x + ¼ cos</a:t>
            </a:r>
            <a:r>
              <a:rPr lang="en-US" baseline="30000" dirty="0"/>
              <a:t>2</a:t>
            </a:r>
            <a:r>
              <a:rPr lang="en-US" dirty="0"/>
              <a:t> 2x) dx</a:t>
            </a:r>
          </a:p>
          <a:p>
            <a:pPr marL="0" indent="0">
              <a:buNone/>
            </a:pPr>
            <a:r>
              <a:rPr lang="en-US" dirty="0"/>
              <a:t>	I = ¼ x + ¼ sin 2x + ¼ ∫cos</a:t>
            </a:r>
            <a:r>
              <a:rPr lang="en-US" baseline="30000" dirty="0"/>
              <a:t>2</a:t>
            </a:r>
            <a:r>
              <a:rPr lang="en-US" dirty="0"/>
              <a:t> 2x dx …….*</a:t>
            </a:r>
          </a:p>
          <a:p>
            <a:pPr marL="0" indent="0">
              <a:buNone/>
            </a:pPr>
            <a:r>
              <a:rPr lang="en-US" dirty="0"/>
              <a:t>	Now cos</a:t>
            </a:r>
            <a:r>
              <a:rPr lang="en-US" baseline="30000" dirty="0"/>
              <a:t>2</a:t>
            </a:r>
            <a:r>
              <a:rPr lang="en-US" dirty="0"/>
              <a:t> 2x = ½ (1 + cos 4x)</a:t>
            </a:r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baseline="-25000" dirty="0"/>
              <a:t>2 </a:t>
            </a:r>
            <a:r>
              <a:rPr lang="en-US" dirty="0"/>
              <a:t>= ∫cos</a:t>
            </a:r>
            <a:r>
              <a:rPr lang="en-US" baseline="30000" dirty="0"/>
              <a:t>2</a:t>
            </a:r>
            <a:r>
              <a:rPr lang="en-US" dirty="0"/>
              <a:t> 2x = ∫ ( ½ + ½ cos 4x) dx</a:t>
            </a:r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baseline="-25000" dirty="0"/>
              <a:t>2</a:t>
            </a:r>
            <a:r>
              <a:rPr lang="en-US" dirty="0"/>
              <a:t> = x/2 +</a:t>
            </a:r>
            <a:r>
              <a:rPr lang="en-US" dirty="0" smtClean="0"/>
              <a:t> </a:t>
            </a:r>
            <a:r>
              <a:rPr lang="en-US" dirty="0"/>
              <a:t>⅛ sin 4x ……**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3037" y="708338"/>
            <a:ext cx="307805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sin</a:t>
            </a:r>
            <a:r>
              <a:rPr lang="en-US" baseline="30000" dirty="0"/>
              <a:t>2 </a:t>
            </a:r>
            <a:r>
              <a:rPr lang="en-US" dirty="0" smtClean="0"/>
              <a:t>x = ½ (1-cos 2x)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0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Substitute ** into * to get:</a:t>
            </a:r>
          </a:p>
          <a:p>
            <a:pPr marL="0" indent="0">
              <a:buNone/>
            </a:pPr>
            <a:r>
              <a:rPr lang="en-US" dirty="0"/>
              <a:t>	I = ¼ x = ¼ sin 2x + ¼ [x/2 </a:t>
            </a:r>
            <a:r>
              <a:rPr lang="en-US" dirty="0" smtClean="0"/>
              <a:t>+ </a:t>
            </a:r>
            <a:r>
              <a:rPr lang="en-US" dirty="0"/>
              <a:t>⅛ sin 4x]</a:t>
            </a:r>
          </a:p>
          <a:p>
            <a:pPr marL="0" indent="0">
              <a:buNone/>
            </a:pPr>
            <a:r>
              <a:rPr lang="en-US" dirty="0"/>
              <a:t>	I = ¼ x + ¼ sin 2x + x/8 </a:t>
            </a:r>
            <a:r>
              <a:rPr lang="en-US" dirty="0" smtClean="0"/>
              <a:t>+ </a:t>
            </a:r>
            <a:r>
              <a:rPr lang="en-US" dirty="0"/>
              <a:t>1/32 sin </a:t>
            </a:r>
            <a:r>
              <a:rPr lang="en-US" dirty="0" smtClean="0"/>
              <a:t>4x</a:t>
            </a:r>
          </a:p>
          <a:p>
            <a:pPr marL="0" indent="0">
              <a:buNone/>
            </a:pPr>
            <a:r>
              <a:rPr lang="en-US" dirty="0"/>
              <a:t>4.2	</a:t>
            </a:r>
            <a:r>
              <a:rPr lang="en-US" u="sng" dirty="0"/>
              <a:t>Integration of </a:t>
            </a:r>
            <a:r>
              <a:rPr lang="en-US" u="sng" dirty="0" err="1"/>
              <a:t>cosinusoidal</a:t>
            </a:r>
            <a:r>
              <a:rPr lang="en-US" u="sng" dirty="0"/>
              <a:t> functions</a:t>
            </a:r>
            <a:r>
              <a:rPr lang="en-US" dirty="0"/>
              <a:t> 1 = ∫ </a:t>
            </a:r>
            <a:r>
              <a:rPr lang="en-US" dirty="0" err="1" smtClean="0"/>
              <a:t>cos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x dx</a:t>
            </a:r>
          </a:p>
          <a:p>
            <a:pPr marL="0" indent="0">
              <a:buNone/>
            </a:pPr>
            <a:r>
              <a:rPr lang="en-US" dirty="0"/>
              <a:t>Similar solution can be gotten for integration of powers of cos x for n = odd and even by using the following formula as </a:t>
            </a:r>
            <a:r>
              <a:rPr lang="en-US" dirty="0" smtClean="0"/>
              <a:t>appropriate.</a:t>
            </a:r>
          </a:p>
          <a:p>
            <a:pPr marL="0" indent="0">
              <a:buNone/>
            </a:pPr>
            <a:r>
              <a:rPr lang="en-US" dirty="0"/>
              <a:t>cos </a:t>
            </a:r>
            <a:r>
              <a:rPr lang="en-US" baseline="30000" dirty="0"/>
              <a:t>2</a:t>
            </a:r>
            <a:r>
              <a:rPr lang="en-US" dirty="0"/>
              <a:t> x = 1 – sin</a:t>
            </a:r>
            <a:r>
              <a:rPr lang="en-US" baseline="30000" dirty="0"/>
              <a:t>2</a:t>
            </a:r>
            <a:r>
              <a:rPr lang="en-US" dirty="0"/>
              <a:t> x</a:t>
            </a:r>
          </a:p>
          <a:p>
            <a:pPr marL="0" indent="0">
              <a:buNone/>
            </a:pPr>
            <a:r>
              <a:rPr lang="en-US" dirty="0"/>
              <a:t>and the double angle </a:t>
            </a:r>
            <a:r>
              <a:rPr lang="en-US" dirty="0" smtClean="0"/>
              <a:t>formula</a:t>
            </a:r>
          </a:p>
          <a:p>
            <a:pPr marL="0" indent="0">
              <a:buNone/>
            </a:pPr>
            <a:r>
              <a:rPr lang="en-US" dirty="0"/>
              <a:t>cos </a:t>
            </a:r>
            <a:r>
              <a:rPr lang="en-US" baseline="30000" dirty="0"/>
              <a:t>2</a:t>
            </a:r>
            <a:r>
              <a:rPr lang="en-US" dirty="0"/>
              <a:t> x = ½ (1 + cos 2 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3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	</a:t>
            </a:r>
            <a:r>
              <a:rPr lang="en-US" u="sng" dirty="0"/>
              <a:t>Logarithmic Integration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Integrals for which the integrand may be written as a fraction in which number is the derivation of the denominator may be easily evaluated using the formula</a:t>
            </a:r>
          </a:p>
          <a:p>
            <a:pPr marL="0" indent="0">
              <a:buNone/>
            </a:pPr>
            <a:r>
              <a:rPr lang="en-US" dirty="0"/>
              <a:t>Examples: ∫1/x dx =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/>
              <a:t>x +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/>
              <a:t>I = ∫ (6 x</a:t>
            </a:r>
            <a:r>
              <a:rPr lang="en-US" baseline="30000" dirty="0"/>
              <a:t>2</a:t>
            </a:r>
            <a:r>
              <a:rPr lang="en-US" dirty="0"/>
              <a:t> + 2 cos x) dx</a:t>
            </a:r>
          </a:p>
          <a:p>
            <a:pPr marL="0" indent="0">
              <a:buNone/>
            </a:pPr>
            <a:r>
              <a:rPr lang="en-US" dirty="0" smtClean="0"/>
              <a:t>           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sin x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= ∫ 2(3x</a:t>
            </a:r>
            <a:r>
              <a:rPr lang="en-US" baseline="30000" dirty="0"/>
              <a:t>2</a:t>
            </a:r>
            <a:r>
              <a:rPr lang="en-US" dirty="0"/>
              <a:t> +  cos x)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sin x 	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/>
              <a:t>the quality in numerator is the derivative of denominator </a:t>
            </a:r>
          </a:p>
          <a:p>
            <a:pPr marL="0" indent="0">
              <a:buNone/>
            </a:pPr>
            <a:r>
              <a:rPr lang="en-US" dirty="0"/>
              <a:t>I = 2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/>
              <a:t>(x</a:t>
            </a:r>
            <a:r>
              <a:rPr lang="en-US" baseline="30000" dirty="0"/>
              <a:t>3</a:t>
            </a:r>
            <a:r>
              <a:rPr lang="en-US" dirty="0"/>
              <a:t> + sin x) + c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84101" y="3322749"/>
            <a:ext cx="2099257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22738" y="4378817"/>
            <a:ext cx="2060620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83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6.	</a:t>
            </a:r>
            <a:r>
              <a:rPr lang="en-US" u="sng" dirty="0"/>
              <a:t>Integration by substitution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Sometimes a substitution of variables may be made that turns a complicated integral into a simple one which can then be integrated by a standard method. There are many useful substitutions and knowing what to use comes from experience.</a:t>
            </a:r>
          </a:p>
          <a:p>
            <a:pPr marL="0" indent="0">
              <a:buNone/>
            </a:pPr>
            <a:r>
              <a:rPr lang="en-US" dirty="0"/>
              <a:t>Example: 1</a:t>
            </a:r>
          </a:p>
          <a:p>
            <a:pPr marL="0" indent="0">
              <a:buNone/>
            </a:pPr>
            <a:r>
              <a:rPr lang="en-US" dirty="0"/>
              <a:t>	I = ∫1</a:t>
            </a:r>
            <a:r>
              <a:rPr lang="en-US" dirty="0" smtClean="0"/>
              <a:t>/√</a:t>
            </a:r>
            <a:r>
              <a:rPr lang="en-US" dirty="0"/>
              <a:t>(1-x</a:t>
            </a:r>
            <a:r>
              <a:rPr lang="en-US" baseline="30000" dirty="0"/>
              <a:t>2</a:t>
            </a:r>
            <a:r>
              <a:rPr lang="en-US" dirty="0"/>
              <a:t> ) dx</a:t>
            </a:r>
          </a:p>
          <a:p>
            <a:pPr marL="0" indent="0">
              <a:buNone/>
            </a:pPr>
            <a:r>
              <a:rPr lang="en-US" dirty="0"/>
              <a:t>	Let x = sin u → dx = cos u d u</a:t>
            </a:r>
          </a:p>
          <a:p>
            <a:pPr marL="0" indent="0">
              <a:buNone/>
            </a:pPr>
            <a:r>
              <a:rPr lang="en-US" dirty="0"/>
              <a:t>	I = ∫1/ √1-sin </a:t>
            </a:r>
            <a:r>
              <a:rPr lang="en-US" baseline="30000" dirty="0"/>
              <a:t>2</a:t>
            </a:r>
            <a:r>
              <a:rPr lang="en-US" dirty="0"/>
              <a:t> u </a:t>
            </a:r>
            <a:r>
              <a:rPr lang="en-US" dirty="0" smtClean="0"/>
              <a:t>(cos u) 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= ∫ cos u / cos u du = ∫ du = u + c </a:t>
            </a:r>
          </a:p>
          <a:p>
            <a:pPr marL="0" indent="0">
              <a:buNone/>
            </a:pPr>
            <a:r>
              <a:rPr lang="en-US" dirty="0"/>
              <a:t>	= sin</a:t>
            </a:r>
            <a:r>
              <a:rPr lang="en-US" baseline="30000" dirty="0"/>
              <a:t>-1</a:t>
            </a:r>
            <a:r>
              <a:rPr lang="en-US" dirty="0"/>
              <a:t> x + 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0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2</a:t>
            </a:r>
          </a:p>
          <a:p>
            <a:pPr marL="0" indent="0">
              <a:buNone/>
            </a:pPr>
            <a:r>
              <a:rPr lang="en-US" dirty="0"/>
              <a:t>	I = ∫ 1  du 			or ∫ dx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a </a:t>
            </a:r>
            <a:r>
              <a:rPr lang="en-US" dirty="0"/>
              <a:t>+ b cos x 		       a + b sin x </a:t>
            </a:r>
          </a:p>
          <a:p>
            <a:pPr marL="0" indent="0">
              <a:buNone/>
            </a:pPr>
            <a:r>
              <a:rPr lang="en-US" dirty="0"/>
              <a:t>we can make use of the substitution of the form </a:t>
            </a:r>
          </a:p>
          <a:p>
            <a:pPr marL="0" indent="0">
              <a:buNone/>
            </a:pPr>
            <a:r>
              <a:rPr lang="en-US" dirty="0"/>
              <a:t>t = tan (x/2) →   x = 2 tan </a:t>
            </a:r>
            <a:r>
              <a:rPr lang="en-US" baseline="30000" dirty="0"/>
              <a:t>-1</a:t>
            </a:r>
            <a:r>
              <a:rPr lang="en-US" dirty="0"/>
              <a:t> t</a:t>
            </a:r>
          </a:p>
          <a:p>
            <a:pPr marL="0" indent="0">
              <a:buNone/>
            </a:pPr>
            <a:r>
              <a:rPr lang="en-US" dirty="0" err="1"/>
              <a:t>dt</a:t>
            </a:r>
            <a:r>
              <a:rPr lang="en-US" dirty="0"/>
              <a:t>/dx </a:t>
            </a:r>
            <a:r>
              <a:rPr lang="en-US" dirty="0" smtClean="0"/>
              <a:t>= sec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(x/2)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[ </a:t>
            </a:r>
            <a:r>
              <a:rPr lang="en-US" dirty="0"/>
              <a:t>1 + tan</a:t>
            </a:r>
            <a:r>
              <a:rPr lang="en-US" baseline="30000" dirty="0"/>
              <a:t>2 </a:t>
            </a:r>
            <a:r>
              <a:rPr lang="en-US" dirty="0"/>
              <a:t> x/2] = </a:t>
            </a:r>
            <a:r>
              <a:rPr lang="en-US" dirty="0" smtClean="0"/>
              <a:t>( </a:t>
            </a:r>
            <a:r>
              <a:rPr lang="en-US" dirty="0"/>
              <a:t>1 + t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dx =  </a:t>
            </a:r>
            <a:r>
              <a:rPr lang="en-US" dirty="0" smtClean="0"/>
              <a:t>  </a:t>
            </a:r>
            <a:r>
              <a:rPr lang="en-US" dirty="0" err="1" smtClean="0"/>
              <a:t>dt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1 + t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Further since 1 + t</a:t>
            </a:r>
            <a:r>
              <a:rPr lang="en-US" baseline="30000" dirty="0"/>
              <a:t>2</a:t>
            </a:r>
            <a:r>
              <a:rPr lang="en-US" dirty="0"/>
              <a:t> = sec</a:t>
            </a:r>
            <a:r>
              <a:rPr lang="en-US" baseline="30000" dirty="0"/>
              <a:t>2</a:t>
            </a:r>
            <a:r>
              <a:rPr lang="en-US" dirty="0"/>
              <a:t> (x/2)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63651" y="1596980"/>
            <a:ext cx="1481070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47008" y="1712890"/>
            <a:ext cx="17000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596980" y="4700789"/>
            <a:ext cx="978795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228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implies   cos (x/2) = 1/ √(1 + t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since 	   cos x = 2 cos</a:t>
            </a:r>
            <a:r>
              <a:rPr lang="en-US" baseline="30000" dirty="0"/>
              <a:t>2</a:t>
            </a:r>
            <a:r>
              <a:rPr lang="en-US" dirty="0"/>
              <a:t> (x/2) -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/>
              <a:t>cos x = 2    -1   =  1 – t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smtClean="0"/>
              <a:t>1 </a:t>
            </a:r>
            <a:r>
              <a:rPr lang="en-US" dirty="0"/>
              <a:t>+ t</a:t>
            </a:r>
            <a:r>
              <a:rPr lang="en-US" baseline="30000" dirty="0"/>
              <a:t>2 	</a:t>
            </a:r>
            <a:r>
              <a:rPr lang="en-US" dirty="0"/>
              <a:t>       </a:t>
            </a:r>
            <a:r>
              <a:rPr lang="en-US" dirty="0" smtClean="0"/>
              <a:t> </a:t>
            </a:r>
            <a:r>
              <a:rPr lang="en-US" dirty="0"/>
              <a:t>1 + t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dirty="0"/>
              <a:t>∫(2 / (1 + 3 cos x) </a:t>
            </a:r>
            <a:r>
              <a:rPr lang="en-US" dirty="0" smtClean="0"/>
              <a:t>dx</a:t>
            </a:r>
          </a:p>
          <a:p>
            <a:pPr marL="0" indent="0">
              <a:buNone/>
            </a:pPr>
            <a:r>
              <a:rPr lang="en-US" dirty="0"/>
              <a:t>∫                   2 			 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[1 </a:t>
            </a:r>
            <a:r>
              <a:rPr lang="en-US" dirty="0"/>
              <a:t>+ 3 [( 1 – t</a:t>
            </a:r>
            <a:r>
              <a:rPr lang="en-US" baseline="30000" dirty="0"/>
              <a:t>2</a:t>
            </a:r>
            <a:r>
              <a:rPr lang="en-US" dirty="0"/>
              <a:t>)(1 + t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 smtClean="0"/>
              <a:t>]] </a:t>
            </a:r>
            <a:r>
              <a:rPr lang="en-US" dirty="0"/>
              <a:t>	</a:t>
            </a:r>
            <a:r>
              <a:rPr lang="en-US" dirty="0" smtClean="0"/>
              <a:t>1 </a:t>
            </a:r>
            <a:r>
              <a:rPr lang="en-US" dirty="0"/>
              <a:t>+ t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= ∫ 2 </a:t>
            </a:r>
            <a:r>
              <a:rPr lang="en-US" dirty="0" err="1" smtClean="0"/>
              <a:t>dt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+ 3 ( 1 – t</a:t>
            </a:r>
            <a:r>
              <a:rPr lang="en-US" baseline="30000" dirty="0"/>
              <a:t>2</a:t>
            </a:r>
            <a:r>
              <a:rPr lang="en-US" dirty="0"/>
              <a:t>)   </a:t>
            </a:r>
            <a:r>
              <a:rPr lang="en-US" dirty="0" smtClean="0"/>
              <a:t>   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1527" y="2279561"/>
            <a:ext cx="73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35628" y="2266682"/>
            <a:ext cx="8886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81825" y="4288665"/>
            <a:ext cx="3322750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409127" y="4314423"/>
            <a:ext cx="978794" cy="12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8200" y="5245693"/>
            <a:ext cx="2497428" cy="217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8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= ∫ 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/(</a:t>
            </a:r>
            <a:r>
              <a:rPr lang="en-US" dirty="0"/>
              <a:t>2- t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 smtClean="0"/>
              <a:t>dt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smtClean="0"/>
              <a:t>∫</a:t>
            </a:r>
            <a:r>
              <a:rPr lang="en-US" dirty="0" err="1" smtClean="0"/>
              <a:t>dt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(√2 – t)(√2 + t) 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smtClean="0"/>
              <a:t>∫[(1</a:t>
            </a:r>
            <a:r>
              <a:rPr lang="en-US" dirty="0"/>
              <a:t>/√2 - t) + 1/(√2 + t</a:t>
            </a:r>
            <a:r>
              <a:rPr lang="en-US" dirty="0" smtClean="0"/>
              <a:t>)] </a:t>
            </a:r>
            <a:r>
              <a:rPr lang="en-US" dirty="0" err="1"/>
              <a:t>dt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= [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/>
              <a:t>(√2 – t) </a:t>
            </a:r>
            <a:r>
              <a:rPr lang="en-US" dirty="0" smtClean="0"/>
              <a:t>+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/>
              <a:t>(√2 + t</a:t>
            </a:r>
            <a:r>
              <a:rPr lang="en-US" dirty="0" smtClean="0"/>
              <a:t>)] </a:t>
            </a:r>
            <a:r>
              <a:rPr lang="en-US" dirty="0"/>
              <a:t>+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 smtClean="0"/>
              <a:t>=  </a:t>
            </a:r>
            <a:r>
              <a:rPr lang="en-US" dirty="0" err="1" smtClean="0"/>
              <a:t>ln</a:t>
            </a:r>
            <a:r>
              <a:rPr lang="en-US" dirty="0" smtClean="0"/>
              <a:t> [(√2 – t)(√2 + t)] + 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ln</a:t>
            </a:r>
            <a:r>
              <a:rPr lang="en-US" dirty="0" smtClean="0"/>
              <a:t> [(√</a:t>
            </a:r>
            <a:r>
              <a:rPr lang="en-US" dirty="0"/>
              <a:t>2 </a:t>
            </a:r>
            <a:r>
              <a:rPr lang="en-US" dirty="0" smtClean="0"/>
              <a:t>- </a:t>
            </a:r>
            <a:r>
              <a:rPr lang="en-US" dirty="0"/>
              <a:t>tan (x/2</a:t>
            </a:r>
            <a:r>
              <a:rPr lang="en-US" dirty="0" smtClean="0"/>
              <a:t>))((</a:t>
            </a:r>
            <a:r>
              <a:rPr lang="en-US" dirty="0"/>
              <a:t>√ 2 </a:t>
            </a:r>
            <a:r>
              <a:rPr lang="en-US" dirty="0" smtClean="0"/>
              <a:t>+ </a:t>
            </a:r>
            <a:r>
              <a:rPr lang="en-US" dirty="0"/>
              <a:t>tan (x/2</a:t>
            </a:r>
            <a:r>
              <a:rPr lang="en-US" dirty="0" smtClean="0"/>
              <a:t>))] + </a:t>
            </a:r>
            <a:r>
              <a:rPr lang="en-US" dirty="0"/>
              <a:t>c</a:t>
            </a:r>
          </a:p>
          <a:p>
            <a:pPr marL="0" indent="0">
              <a:buNone/>
            </a:pPr>
            <a:r>
              <a:rPr lang="en-US" dirty="0" smtClean="0"/>
              <a:t>Integrals </a:t>
            </a:r>
            <a:r>
              <a:rPr lang="en-US" dirty="0"/>
              <a:t>of similar form as ∫ dx / (a + b cos x ) or ∫ dx / (a + b sin 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but involving sin 2x, cos 2x, tan 2x, sin</a:t>
            </a:r>
            <a:r>
              <a:rPr lang="en-US" baseline="30000" dirty="0"/>
              <a:t>2</a:t>
            </a:r>
            <a:r>
              <a:rPr lang="en-US" dirty="0"/>
              <a:t> x cos </a:t>
            </a:r>
            <a:r>
              <a:rPr lang="en-US" baseline="30000" dirty="0"/>
              <a:t>2</a:t>
            </a:r>
            <a:r>
              <a:rPr lang="en-US" dirty="0"/>
              <a:t> x or tan</a:t>
            </a:r>
            <a:r>
              <a:rPr lang="en-US" baseline="30000" dirty="0"/>
              <a:t>2</a:t>
            </a:r>
            <a:r>
              <a:rPr lang="en-US" dirty="0"/>
              <a:t>x instead of sin x and cos </a:t>
            </a:r>
            <a:r>
              <a:rPr lang="en-US" baseline="30000" dirty="0"/>
              <a:t>2</a:t>
            </a:r>
            <a:r>
              <a:rPr lang="en-US" dirty="0"/>
              <a:t> x should be evaluated by the </a:t>
            </a:r>
            <a:r>
              <a:rPr lang="en-US" dirty="0" smtClean="0"/>
              <a:t>substitution</a:t>
            </a:r>
          </a:p>
          <a:p>
            <a:pPr marL="0" indent="0">
              <a:buNone/>
            </a:pPr>
            <a:r>
              <a:rPr lang="en-US" dirty="0"/>
              <a:t>t = tan x</a:t>
            </a:r>
          </a:p>
          <a:p>
            <a:pPr marL="0" indent="0">
              <a:buNone/>
            </a:pPr>
            <a:r>
              <a:rPr lang="en-US" dirty="0"/>
              <a:t>Hence: sin x = </a:t>
            </a:r>
            <a:r>
              <a:rPr lang="en-US" dirty="0" smtClean="0"/>
              <a:t>2t/(</a:t>
            </a:r>
            <a:r>
              <a:rPr lang="en-US" dirty="0"/>
              <a:t>√1 + t</a:t>
            </a:r>
            <a:r>
              <a:rPr lang="en-US" baseline="30000" dirty="0"/>
              <a:t>2</a:t>
            </a:r>
            <a:r>
              <a:rPr lang="en-US" dirty="0"/>
              <a:t> ) ;  cos x = 1- </a:t>
            </a:r>
            <a:r>
              <a:rPr lang="en-US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/(1 + </a:t>
            </a:r>
            <a:r>
              <a:rPr lang="en-US" dirty="0"/>
              <a:t>t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4552" y="1545465"/>
            <a:ext cx="2150772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86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	</a:t>
            </a:r>
            <a:r>
              <a:rPr lang="en-US" u="sng" dirty="0"/>
              <a:t>Integration by completing of squares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Example 1 = ∫ dx / </a:t>
            </a:r>
            <a:r>
              <a:rPr lang="en-US" dirty="0" smtClean="0"/>
              <a:t>(</a:t>
            </a:r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+ 4x + </a:t>
            </a:r>
            <a:r>
              <a:rPr lang="en-US" dirty="0" smtClean="0"/>
              <a:t>7)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= ∫ dx / (x + 2 )</a:t>
            </a:r>
            <a:r>
              <a:rPr lang="en-US" baseline="30000" dirty="0"/>
              <a:t>2</a:t>
            </a:r>
            <a:r>
              <a:rPr lang="en-US" dirty="0"/>
              <a:t> + 3</a:t>
            </a:r>
          </a:p>
          <a:p>
            <a:pPr marL="0" indent="0">
              <a:buNone/>
            </a:pPr>
            <a:r>
              <a:rPr lang="en-US" dirty="0"/>
              <a:t>Let 	y = x + 2 		</a:t>
            </a:r>
            <a:r>
              <a:rPr lang="en-US" dirty="0" err="1"/>
              <a:t>dy</a:t>
            </a:r>
            <a:r>
              <a:rPr lang="en-US" dirty="0"/>
              <a:t> = dx </a:t>
            </a:r>
          </a:p>
          <a:p>
            <a:pPr marL="0" indent="0">
              <a:buNone/>
            </a:pPr>
            <a:r>
              <a:rPr lang="en-US" dirty="0"/>
              <a:t>	I = ∫( 1/ (y</a:t>
            </a:r>
            <a:r>
              <a:rPr lang="en-US" baseline="30000" dirty="0"/>
              <a:t>2</a:t>
            </a:r>
            <a:r>
              <a:rPr lang="en-US" dirty="0"/>
              <a:t> + 3) </a:t>
            </a:r>
            <a:r>
              <a:rPr lang="en-US" dirty="0" err="1"/>
              <a:t>dy</a:t>
            </a:r>
            <a:r>
              <a:rPr lang="en-US" dirty="0"/>
              <a:t> 	=  ∫ </a:t>
            </a:r>
            <a:r>
              <a:rPr lang="en-US" dirty="0" err="1"/>
              <a:t>dy</a:t>
            </a:r>
            <a:r>
              <a:rPr lang="en-US" dirty="0"/>
              <a:t> / (3 + y</a:t>
            </a:r>
            <a:r>
              <a:rPr lang="en-US" baseline="30000" dirty="0"/>
              <a:t>2</a:t>
            </a:r>
            <a:r>
              <a:rPr lang="en-US" dirty="0"/>
              <a:t> ) = 1/ √3 ∫√3 </a:t>
            </a:r>
            <a:r>
              <a:rPr lang="en-US" dirty="0" err="1"/>
              <a:t>dy</a:t>
            </a:r>
            <a:r>
              <a:rPr lang="en-US" dirty="0"/>
              <a:t> / ((√3)</a:t>
            </a:r>
            <a:r>
              <a:rPr lang="en-US" baseline="30000" dirty="0"/>
              <a:t>2</a:t>
            </a:r>
            <a:r>
              <a:rPr lang="en-US" dirty="0"/>
              <a:t> + y</a:t>
            </a:r>
            <a:r>
              <a:rPr lang="en-US" baseline="30000" dirty="0"/>
              <a:t>2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   = √3/ 3 tan</a:t>
            </a:r>
            <a:r>
              <a:rPr lang="en-US" baseline="30000" dirty="0"/>
              <a:t>-1</a:t>
            </a:r>
            <a:r>
              <a:rPr lang="en-US" dirty="0"/>
              <a:t> (y/√3) + c </a:t>
            </a:r>
          </a:p>
          <a:p>
            <a:pPr marL="0" indent="0">
              <a:buNone/>
            </a:pPr>
            <a:r>
              <a:rPr lang="en-US" dirty="0"/>
              <a:t>	   = √3/3 tan -I ( x + 2 / √3) + c.</a:t>
            </a:r>
          </a:p>
          <a:p>
            <a:pPr marL="0" indent="0">
              <a:buNone/>
            </a:pPr>
            <a:r>
              <a:rPr lang="en-US" dirty="0"/>
              <a:t>8.	</a:t>
            </a:r>
            <a:r>
              <a:rPr lang="en-US" u="sng" dirty="0"/>
              <a:t>Integration by parts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Since d/dx (</a:t>
            </a:r>
            <a:r>
              <a:rPr lang="en-US" dirty="0" err="1"/>
              <a:t>uv</a:t>
            </a:r>
            <a:r>
              <a:rPr lang="en-US" dirty="0"/>
              <a:t>) = u  dv/dx + </a:t>
            </a:r>
            <a:r>
              <a:rPr lang="en-US" dirty="0" err="1"/>
              <a:t>vdu</a:t>
            </a:r>
            <a:r>
              <a:rPr lang="en-US" dirty="0"/>
              <a:t>/ dx,  v, u are functions of x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uv</a:t>
            </a:r>
            <a:r>
              <a:rPr lang="en-US" dirty="0"/>
              <a:t> = ∫u dv/dx  </a:t>
            </a:r>
            <a:r>
              <a:rPr lang="en-US" dirty="0" err="1"/>
              <a:t>dx</a:t>
            </a:r>
            <a:r>
              <a:rPr lang="en-US" dirty="0"/>
              <a:t> + ∫ du/dx </a:t>
            </a:r>
            <a:r>
              <a:rPr lang="en-US" dirty="0" err="1"/>
              <a:t>vdx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1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therefore ∫u  dv/dx  </a:t>
            </a:r>
            <a:r>
              <a:rPr lang="en-US" dirty="0" err="1"/>
              <a:t>dx</a:t>
            </a:r>
            <a:r>
              <a:rPr lang="en-US" dirty="0"/>
              <a:t> = </a:t>
            </a:r>
            <a:r>
              <a:rPr lang="en-US" dirty="0" err="1"/>
              <a:t>uv</a:t>
            </a:r>
            <a:r>
              <a:rPr lang="en-US" dirty="0"/>
              <a:t> - ∫ du/dx v dx</a:t>
            </a:r>
          </a:p>
          <a:p>
            <a:pPr marL="0" indent="0">
              <a:buNone/>
            </a:pPr>
            <a:r>
              <a:rPr lang="yo-NG" dirty="0"/>
              <a:t> </a:t>
            </a:r>
            <a:r>
              <a:rPr lang="en-US" dirty="0"/>
              <a:t>Integral of a product of two functions, u and dv/dx is </a:t>
            </a:r>
          </a:p>
          <a:p>
            <a:pPr marL="0" indent="0">
              <a:buNone/>
            </a:pPr>
            <a:r>
              <a:rPr lang="en-US" dirty="0"/>
              <a:t>{ the 1</a:t>
            </a:r>
            <a:r>
              <a:rPr lang="en-US" baseline="30000" dirty="0"/>
              <a:t>st</a:t>
            </a:r>
            <a:r>
              <a:rPr lang="en-US" dirty="0"/>
              <a:t> * integral of the second – integral of (derivative of the 1</a:t>
            </a:r>
            <a:r>
              <a:rPr lang="en-US" baseline="30000" dirty="0"/>
              <a:t>st</a:t>
            </a:r>
            <a:r>
              <a:rPr lang="en-US" dirty="0"/>
              <a:t> * integral of the second]</a:t>
            </a:r>
          </a:p>
          <a:p>
            <a:pPr marL="0" indent="0">
              <a:buNone/>
            </a:pPr>
            <a:r>
              <a:rPr lang="en-US" dirty="0"/>
              <a:t>In this case the integral of the second must be determinable by inspection </a:t>
            </a:r>
          </a:p>
          <a:p>
            <a:pPr marL="0" indent="0">
              <a:buNone/>
            </a:pPr>
            <a:r>
              <a:rPr lang="en-US" dirty="0"/>
              <a:t>Example: ∫ x sin x dx </a:t>
            </a:r>
          </a:p>
          <a:p>
            <a:pPr marL="0" indent="0">
              <a:buNone/>
            </a:pPr>
            <a:r>
              <a:rPr lang="en-US" dirty="0"/>
              <a:t>	      ↑u ↑dv/ dx </a:t>
            </a:r>
          </a:p>
          <a:p>
            <a:pPr marL="0" indent="0">
              <a:buNone/>
            </a:pPr>
            <a:r>
              <a:rPr lang="en-US" dirty="0"/>
              <a:t>	 	u = x 	du/dx = 1</a:t>
            </a:r>
          </a:p>
          <a:p>
            <a:pPr marL="0" indent="0">
              <a:buNone/>
            </a:pPr>
            <a:r>
              <a:rPr lang="en-US" dirty="0"/>
              <a:t>	 	 dv/dx = sin x, v = cos x</a:t>
            </a:r>
          </a:p>
          <a:p>
            <a:pPr marL="0" indent="0">
              <a:buNone/>
            </a:pPr>
            <a:r>
              <a:rPr lang="en-US" dirty="0"/>
              <a:t>		 I = -x cos x + sin 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87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Notes: the separation of the functions is not always apparent.</a:t>
            </a:r>
          </a:p>
          <a:p>
            <a:pPr marL="0" indent="0">
              <a:buNone/>
            </a:pPr>
            <a:r>
              <a:rPr lang="en-US" dirty="0"/>
              <a:t>Example 1:</a:t>
            </a:r>
          </a:p>
          <a:p>
            <a:pPr marL="0" indent="0">
              <a:buNone/>
            </a:pPr>
            <a:r>
              <a:rPr lang="en-US" dirty="0"/>
              <a:t>	∫x</a:t>
            </a:r>
            <a:r>
              <a:rPr lang="en-US" baseline="30000" dirty="0"/>
              <a:t>3</a:t>
            </a:r>
            <a:r>
              <a:rPr lang="en-US" dirty="0"/>
              <a:t> e</a:t>
            </a:r>
            <a:r>
              <a:rPr lang="en-US" baseline="30000" dirty="0"/>
              <a:t>-2</a:t>
            </a:r>
            <a:r>
              <a:rPr lang="en-US" dirty="0"/>
              <a:t>  dx</a:t>
            </a:r>
          </a:p>
          <a:p>
            <a:pPr marL="0" indent="0">
              <a:buNone/>
            </a:pPr>
            <a:r>
              <a:rPr lang="en-US" dirty="0"/>
              <a:t>	= ∫x</a:t>
            </a:r>
            <a:r>
              <a:rPr lang="en-US" baseline="30000" dirty="0"/>
              <a:t>2</a:t>
            </a:r>
            <a:r>
              <a:rPr lang="en-US" dirty="0"/>
              <a:t> (</a:t>
            </a:r>
            <a:r>
              <a:rPr lang="en-US" dirty="0" smtClean="0"/>
              <a:t>xe</a:t>
            </a:r>
            <a:r>
              <a:rPr lang="en-US" baseline="30000" dirty="0" smtClean="0"/>
              <a:t>-2</a:t>
            </a:r>
            <a:r>
              <a:rPr lang="en-US" dirty="0"/>
              <a:t>) dx</a:t>
            </a:r>
          </a:p>
          <a:p>
            <a:pPr marL="0" indent="0">
              <a:buNone/>
            </a:pPr>
            <a:r>
              <a:rPr lang="en-US" dirty="0"/>
              <a:t>(2)	A trick that is sometimes useful is to take 1 as one factor of the product.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eg</a:t>
            </a:r>
            <a:r>
              <a:rPr lang="en-US" dirty="0"/>
              <a:t>,	I = ∫log x dx = ∫ (log x) . l dx.</a:t>
            </a:r>
          </a:p>
          <a:p>
            <a:pPr marL="0" indent="0">
              <a:buNone/>
            </a:pPr>
            <a:r>
              <a:rPr lang="en-US" dirty="0"/>
              <a:t>				        ↑ u    ↑dv/dx</a:t>
            </a:r>
          </a:p>
          <a:p>
            <a:pPr marL="0" indent="0">
              <a:buNone/>
            </a:pPr>
            <a:r>
              <a:rPr lang="en-US" dirty="0"/>
              <a:t>	I = log x (x) - ∫ (1/2) x dx</a:t>
            </a:r>
          </a:p>
          <a:p>
            <a:pPr marL="0" indent="0">
              <a:buNone/>
            </a:pPr>
            <a:r>
              <a:rPr lang="en-US" dirty="0"/>
              <a:t>	I = x log x – x +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2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	</a:t>
            </a:r>
            <a:r>
              <a:rPr lang="en-US" u="sng" dirty="0"/>
              <a:t>Definition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function y = f(x) is called a solution of the differential equation</a:t>
            </a:r>
          </a:p>
          <a:p>
            <a:pPr marL="0" indent="0">
              <a:buNone/>
            </a:pPr>
            <a:r>
              <a:rPr lang="en-US" dirty="0" err="1" smtClean="0"/>
              <a:t>dy</a:t>
            </a:r>
            <a:r>
              <a:rPr lang="en-US" dirty="0" smtClean="0"/>
              <a:t>/dx </a:t>
            </a:r>
            <a:r>
              <a:rPr lang="en-US" dirty="0"/>
              <a:t>= f(x),  a &lt;x&lt;b,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over the domain a &lt; x &lt; b</a:t>
            </a:r>
          </a:p>
          <a:p>
            <a:pPr marL="0" indent="0">
              <a:buNone/>
            </a:pPr>
            <a:r>
              <a:rPr lang="en-US" dirty="0"/>
              <a:t>F(x) is differentiable and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 </a:t>
            </a:r>
            <a:r>
              <a:rPr lang="en-US" dirty="0" smtClean="0"/>
              <a:t>F(x</a:t>
            </a:r>
            <a:r>
              <a:rPr lang="en-US" dirty="0"/>
              <a:t>)/dx = </a:t>
            </a:r>
            <a:r>
              <a:rPr lang="en-US" dirty="0" smtClean="0"/>
              <a:t>f(x)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i.e</a:t>
            </a:r>
            <a:r>
              <a:rPr lang="en-US" dirty="0"/>
              <a:t>, F(x) = ∫ f(x) dx +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(x</a:t>
            </a:r>
            <a:r>
              <a:rPr lang="en-US" dirty="0"/>
              <a:t>) is an integral of f(x) </a:t>
            </a:r>
            <a:r>
              <a:rPr lang="en-US" dirty="0" err="1"/>
              <a:t>wrt</a:t>
            </a:r>
            <a:r>
              <a:rPr lang="en-US" dirty="0"/>
              <a:t> x, c is a constant of integration.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92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mtClean="0"/>
              <a:t>Exercises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	Show that ∫ sec x dx = log ∫ sec x + tan x) + c</a:t>
            </a:r>
          </a:p>
          <a:p>
            <a:pPr marL="0" indent="0">
              <a:buNone/>
            </a:pPr>
            <a:r>
              <a:rPr lang="en-US" dirty="0"/>
              <a:t>Hint: 	sec x = sec x (sec x + tan x) / (tan x + sec x)</a:t>
            </a:r>
          </a:p>
          <a:p>
            <a:pPr marL="0" indent="0">
              <a:buNone/>
            </a:pPr>
            <a:r>
              <a:rPr lang="en-US" dirty="0"/>
              <a:t>		=  (sec x tan x = sec</a:t>
            </a:r>
            <a:r>
              <a:rPr lang="en-US" baseline="30000" dirty="0"/>
              <a:t>2</a:t>
            </a:r>
            <a:r>
              <a:rPr lang="en-US" dirty="0"/>
              <a:t> x ) / (sec x + tan x) = f</a:t>
            </a:r>
            <a:r>
              <a:rPr lang="en-US" baseline="30000" dirty="0"/>
              <a:t>/</a:t>
            </a:r>
            <a:r>
              <a:rPr lang="en-US" dirty="0"/>
              <a:t> (x) / f (x) </a:t>
            </a:r>
          </a:p>
          <a:p>
            <a:pPr marL="0" indent="0">
              <a:buNone/>
            </a:pPr>
            <a:r>
              <a:rPr lang="en-US" dirty="0"/>
              <a:t>2.	find ∫ (6x</a:t>
            </a:r>
            <a:r>
              <a:rPr lang="en-US" baseline="30000" dirty="0"/>
              <a:t>2</a:t>
            </a:r>
            <a:r>
              <a:rPr lang="en-US" dirty="0"/>
              <a:t> + 2 cos x / (x</a:t>
            </a:r>
            <a:r>
              <a:rPr lang="en-US" baseline="30000" dirty="0"/>
              <a:t>3</a:t>
            </a:r>
            <a:r>
              <a:rPr lang="en-US" dirty="0"/>
              <a:t> + sin x) dx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	∫ dx / (ax + b )	where a and b are constant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	∫ tan x dx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5.	∫ dx/ax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6.	∫ x dx / (2x</a:t>
            </a:r>
            <a:r>
              <a:rPr lang="en-US" baseline="30000" dirty="0"/>
              <a:t>2</a:t>
            </a:r>
            <a:r>
              <a:rPr lang="en-US" dirty="0"/>
              <a:t> = 3 )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1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9245"/>
            <a:ext cx="10515600" cy="5777718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u="sng" dirty="0" smtClean="0"/>
              <a:t>Simple </a:t>
            </a:r>
            <a:r>
              <a:rPr lang="en-US" u="sng" dirty="0"/>
              <a:t>Cases of </a:t>
            </a:r>
            <a:r>
              <a:rPr lang="en-US" u="sng" dirty="0" smtClean="0"/>
              <a:t>Integration</a:t>
            </a:r>
          </a:p>
          <a:p>
            <a:pPr marL="0" indent="0">
              <a:buNone/>
            </a:pPr>
            <a:r>
              <a:rPr lang="en-US" dirty="0"/>
              <a:t>∫ dx = x + c</a:t>
            </a:r>
          </a:p>
          <a:p>
            <a:pPr marL="0" indent="0">
              <a:buNone/>
            </a:pPr>
            <a:r>
              <a:rPr lang="en-US" dirty="0" smtClean="0"/>
              <a:t>∫ </a:t>
            </a:r>
            <a:r>
              <a:rPr lang="en-US" dirty="0" err="1"/>
              <a:t>adx</a:t>
            </a:r>
            <a:r>
              <a:rPr lang="en-US" dirty="0"/>
              <a:t> = </a:t>
            </a:r>
            <a:r>
              <a:rPr lang="en-US" dirty="0" err="1"/>
              <a:t>a∫dx</a:t>
            </a:r>
            <a:r>
              <a:rPr lang="en-US" dirty="0"/>
              <a:t> 		where a is a constant</a:t>
            </a:r>
          </a:p>
          <a:p>
            <a:pPr marL="0" indent="0">
              <a:buNone/>
            </a:pPr>
            <a:r>
              <a:rPr lang="en-US" dirty="0" smtClean="0"/>
              <a:t>∫ </a:t>
            </a:r>
            <a:r>
              <a:rPr lang="en-US" dirty="0"/>
              <a:t>(dx + </a:t>
            </a:r>
            <a:r>
              <a:rPr lang="en-US" dirty="0" err="1"/>
              <a:t>dy</a:t>
            </a:r>
            <a:r>
              <a:rPr lang="en-US" dirty="0"/>
              <a:t>) = ∫ dx </a:t>
            </a:r>
            <a:r>
              <a:rPr lang="en-US" dirty="0" smtClean="0"/>
              <a:t>+ </a:t>
            </a:r>
            <a:r>
              <a:rPr lang="en-US" dirty="0"/>
              <a:t>∫</a:t>
            </a:r>
            <a:r>
              <a:rPr lang="en-US" dirty="0" err="1"/>
              <a:t>dy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∫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dx = x</a:t>
            </a:r>
            <a:r>
              <a:rPr lang="en-US" baseline="30000" dirty="0"/>
              <a:t>n+1</a:t>
            </a:r>
            <a:r>
              <a:rPr lang="en-US" dirty="0"/>
              <a:t>/ (n+1) + c ; n ≠ -1</a:t>
            </a:r>
          </a:p>
          <a:p>
            <a:pPr marL="0" indent="0">
              <a:buNone/>
            </a:pPr>
            <a:r>
              <a:rPr lang="en-US" dirty="0" smtClean="0"/>
              <a:t>∫</a:t>
            </a:r>
            <a:r>
              <a:rPr lang="en-US" baseline="-25000" dirty="0"/>
              <a:t>a</a:t>
            </a:r>
            <a:r>
              <a:rPr lang="en-US" baseline="30000" dirty="0"/>
              <a:t>b</a:t>
            </a:r>
            <a:r>
              <a:rPr lang="en-US" dirty="0"/>
              <a:t> f(x) = ∫</a:t>
            </a:r>
            <a:r>
              <a:rPr lang="en-US" baseline="30000" dirty="0" err="1"/>
              <a:t>b</a:t>
            </a:r>
            <a:r>
              <a:rPr lang="en-US" baseline="-25000" dirty="0" err="1"/>
              <a:t>xo</a:t>
            </a:r>
            <a:r>
              <a:rPr lang="en-US" dirty="0"/>
              <a:t> </a:t>
            </a:r>
            <a:r>
              <a:rPr lang="en-US" dirty="0" smtClean="0"/>
              <a:t>f(x</a:t>
            </a:r>
            <a:r>
              <a:rPr lang="en-US" dirty="0"/>
              <a:t>) dx - ∫</a:t>
            </a:r>
            <a:r>
              <a:rPr lang="en-US" baseline="30000" dirty="0" err="1"/>
              <a:t>a</a:t>
            </a:r>
            <a:r>
              <a:rPr lang="en-US" baseline="-25000" dirty="0" err="1"/>
              <a:t>xo</a:t>
            </a:r>
            <a:r>
              <a:rPr lang="en-US" dirty="0"/>
              <a:t> f(x) </a:t>
            </a:r>
            <a:r>
              <a:rPr lang="en-US" dirty="0" smtClean="0"/>
              <a:t>dx = </a:t>
            </a:r>
            <a:r>
              <a:rPr lang="en-US" dirty="0"/>
              <a:t>F(b) – F(a)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7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3" y="537736"/>
            <a:ext cx="10515600" cy="55153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Example: 	I = ∫ √(2x+1) dx 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 = ∫u</a:t>
            </a:r>
            <a:r>
              <a:rPr lang="en-US" baseline="30000" dirty="0"/>
              <a:t>1/2 </a:t>
            </a:r>
            <a:r>
              <a:rPr lang="en-US" dirty="0"/>
              <a:t>du/2	</a:t>
            </a:r>
            <a:r>
              <a:rPr lang="en-US" dirty="0" smtClean="0"/>
              <a:t> where</a:t>
            </a:r>
            <a:r>
              <a:rPr lang="en-US" dirty="0"/>
              <a:t>	</a:t>
            </a:r>
            <a:r>
              <a:rPr lang="en-US" dirty="0" smtClean="0"/>
              <a:t>                                           2x + 1 = u</a:t>
            </a:r>
          </a:p>
          <a:p>
            <a:pPr marL="0" indent="0">
              <a:buNone/>
            </a:pPr>
            <a:r>
              <a:rPr lang="en-US" dirty="0" smtClean="0"/>
              <a:t>	I = ½ u</a:t>
            </a:r>
            <a:r>
              <a:rPr lang="en-US" baseline="30000" dirty="0" smtClean="0"/>
              <a:t>3/2</a:t>
            </a:r>
            <a:r>
              <a:rPr lang="en-US" dirty="0" smtClean="0"/>
              <a:t> + c	                                                       2dx = du</a:t>
            </a:r>
          </a:p>
          <a:p>
            <a:pPr marL="0" indent="0">
              <a:buNone/>
            </a:pPr>
            <a:r>
              <a:rPr lang="en-US" dirty="0" smtClean="0"/>
              <a:t>                   3/2                                                                dx = du/2                            </a:t>
            </a:r>
          </a:p>
          <a:p>
            <a:pPr marL="0" indent="0">
              <a:buNone/>
            </a:pPr>
            <a:r>
              <a:rPr lang="en-US" dirty="0" smtClean="0"/>
              <a:t>   I = 1/3 u </a:t>
            </a:r>
            <a:r>
              <a:rPr lang="en-US" baseline="30000" dirty="0" smtClean="0"/>
              <a:t>3/2 </a:t>
            </a:r>
            <a:r>
              <a:rPr lang="en-US" dirty="0" smtClean="0"/>
              <a:t>+ c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I = 1/3 (2x + 1) </a:t>
            </a:r>
            <a:r>
              <a:rPr lang="en-US" baseline="30000" dirty="0" smtClean="0"/>
              <a:t>3/2</a:t>
            </a:r>
            <a:r>
              <a:rPr lang="en-US" dirty="0" smtClean="0"/>
              <a:t> + c.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50772" y="2034862"/>
            <a:ext cx="837127" cy="257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36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u="sng" dirty="0" smtClean="0"/>
              <a:t>Integration </a:t>
            </a:r>
            <a:r>
              <a:rPr lang="en-US" u="sng" dirty="0"/>
              <a:t>by </a:t>
            </a:r>
            <a:r>
              <a:rPr lang="en-US" u="sng" dirty="0" smtClean="0"/>
              <a:t>Inspection</a:t>
            </a:r>
          </a:p>
          <a:p>
            <a:pPr marL="0" indent="0">
              <a:buNone/>
            </a:pPr>
            <a:r>
              <a:rPr lang="en-US" dirty="0"/>
              <a:t>Some of the simplest functions have well known integrals that should be remembered. The integrals are precisely the converse of the derivatives algebraic functions.</a:t>
            </a:r>
          </a:p>
          <a:p>
            <a:pPr marL="0" lv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. ∫</a:t>
            </a:r>
            <a:r>
              <a:rPr lang="en-US" dirty="0" err="1"/>
              <a:t>ax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dx = ax</a:t>
            </a:r>
            <a:r>
              <a:rPr lang="en-US" baseline="30000" dirty="0"/>
              <a:t>n+1</a:t>
            </a:r>
            <a:r>
              <a:rPr lang="en-US" dirty="0"/>
              <a:t>/(n+1) +c</a:t>
            </a:r>
          </a:p>
          <a:p>
            <a:pPr marL="0" lvl="0" indent="0">
              <a:buNone/>
            </a:pPr>
            <a:r>
              <a:rPr lang="en-US" dirty="0" smtClean="0"/>
              <a:t>ii. ∫</a:t>
            </a:r>
            <a:r>
              <a:rPr lang="en-US" dirty="0" err="1"/>
              <a:t>e</a:t>
            </a:r>
            <a:r>
              <a:rPr lang="en-US" baseline="30000" dirty="0" err="1"/>
              <a:t>ax</a:t>
            </a:r>
            <a:r>
              <a:rPr lang="en-US" baseline="30000" dirty="0"/>
              <a:t> </a:t>
            </a:r>
            <a:r>
              <a:rPr lang="en-US" dirty="0"/>
              <a:t>dx = </a:t>
            </a:r>
            <a:r>
              <a:rPr lang="en-US" dirty="0" err="1"/>
              <a:t>e</a:t>
            </a:r>
            <a:r>
              <a:rPr lang="en-US" baseline="30000" dirty="0" err="1"/>
              <a:t>ax</a:t>
            </a:r>
            <a:r>
              <a:rPr lang="en-US" dirty="0"/>
              <a:t>/ (a) + c</a:t>
            </a:r>
          </a:p>
          <a:p>
            <a:pPr marL="0" lvl="0" indent="0">
              <a:buNone/>
            </a:pPr>
            <a:r>
              <a:rPr lang="en-US" dirty="0" smtClean="0"/>
              <a:t>iii. ∫</a:t>
            </a:r>
            <a:r>
              <a:rPr lang="en-US" dirty="0"/>
              <a:t>a/x dx = </a:t>
            </a:r>
            <a:r>
              <a:rPr lang="en-US" dirty="0" err="1"/>
              <a:t>alog</a:t>
            </a:r>
            <a:r>
              <a:rPr lang="en-US" dirty="0"/>
              <a:t> x + c</a:t>
            </a:r>
          </a:p>
          <a:p>
            <a:pPr marL="0" lvl="0" indent="0">
              <a:buNone/>
            </a:pPr>
            <a:r>
              <a:rPr lang="en-US" dirty="0" smtClean="0"/>
              <a:t>iv. ∫</a:t>
            </a:r>
            <a:r>
              <a:rPr lang="en-US" dirty="0"/>
              <a:t>1/x dx = log x + c</a:t>
            </a:r>
          </a:p>
          <a:p>
            <a:pPr marL="0" lvl="0" indent="0">
              <a:buNone/>
            </a:pPr>
            <a:r>
              <a:rPr lang="en-US" dirty="0" smtClean="0"/>
              <a:t>v. ∫</a:t>
            </a:r>
            <a:r>
              <a:rPr lang="en-US" dirty="0"/>
              <a:t>a cos </a:t>
            </a:r>
            <a:r>
              <a:rPr lang="en-US" dirty="0" err="1"/>
              <a:t>bx</a:t>
            </a:r>
            <a:r>
              <a:rPr lang="en-US" dirty="0"/>
              <a:t> dx = a sin </a:t>
            </a:r>
            <a:r>
              <a:rPr lang="en-US" dirty="0" err="1"/>
              <a:t>bx</a:t>
            </a:r>
            <a:r>
              <a:rPr lang="en-US" dirty="0"/>
              <a:t>/b + 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6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vi. ∫ </a:t>
            </a:r>
            <a:r>
              <a:rPr lang="en-US" dirty="0"/>
              <a:t>a tan </a:t>
            </a:r>
            <a:r>
              <a:rPr lang="en-US" dirty="0" err="1"/>
              <a:t>bx</a:t>
            </a:r>
            <a:r>
              <a:rPr lang="en-US" dirty="0"/>
              <a:t> dx = -a log(cos </a:t>
            </a:r>
            <a:r>
              <a:rPr lang="en-US" dirty="0" err="1"/>
              <a:t>bx</a:t>
            </a:r>
            <a:r>
              <a:rPr lang="en-US" dirty="0"/>
              <a:t>)/b + c</a:t>
            </a:r>
          </a:p>
          <a:p>
            <a:pPr marL="0" lvl="0" indent="0">
              <a:buNone/>
            </a:pPr>
            <a:r>
              <a:rPr lang="en-US" dirty="0" smtClean="0"/>
              <a:t>vii. ∫ </a:t>
            </a:r>
            <a:r>
              <a:rPr lang="en-US" dirty="0"/>
              <a:t>a cos </a:t>
            </a:r>
            <a:r>
              <a:rPr lang="en-US" dirty="0" err="1"/>
              <a:t>bx</a:t>
            </a:r>
            <a:r>
              <a:rPr lang="en-US" dirty="0"/>
              <a:t> sin </a:t>
            </a:r>
            <a:r>
              <a:rPr lang="en-US" baseline="30000" dirty="0" err="1"/>
              <a:t>n</a:t>
            </a:r>
            <a:r>
              <a:rPr lang="en-US" dirty="0" err="1"/>
              <a:t>bx</a:t>
            </a:r>
            <a:r>
              <a:rPr lang="en-US" dirty="0"/>
              <a:t> dx =  a sin</a:t>
            </a:r>
            <a:r>
              <a:rPr lang="en-US" baseline="30000" dirty="0"/>
              <a:t>n+1</a:t>
            </a:r>
            <a:r>
              <a:rPr lang="en-US" dirty="0"/>
              <a:t>bx / b(n+1) + c</a:t>
            </a:r>
          </a:p>
          <a:p>
            <a:pPr marL="0" lvl="0" indent="0">
              <a:buNone/>
            </a:pPr>
            <a:r>
              <a:rPr lang="en-US" dirty="0" smtClean="0"/>
              <a:t>viii. ∫</a:t>
            </a:r>
            <a:r>
              <a:rPr lang="en-US" dirty="0"/>
              <a:t>a sin </a:t>
            </a:r>
            <a:r>
              <a:rPr lang="en-US" dirty="0" err="1"/>
              <a:t>bx</a:t>
            </a:r>
            <a:r>
              <a:rPr lang="en-US" dirty="0"/>
              <a:t> </a:t>
            </a:r>
            <a:r>
              <a:rPr lang="en-US" dirty="0" err="1"/>
              <a:t>cos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 err="1"/>
              <a:t>bx</a:t>
            </a:r>
            <a:r>
              <a:rPr lang="en-US" dirty="0"/>
              <a:t> dx = -a cos </a:t>
            </a:r>
            <a:r>
              <a:rPr lang="en-US" baseline="30000" dirty="0"/>
              <a:t>n+1</a:t>
            </a:r>
            <a:r>
              <a:rPr lang="en-US" dirty="0"/>
              <a:t>bx / b(n+1) + c</a:t>
            </a:r>
          </a:p>
          <a:p>
            <a:pPr marL="0" lvl="0" indent="0">
              <a:buNone/>
            </a:pPr>
            <a:r>
              <a:rPr lang="en-US" dirty="0" smtClean="0"/>
              <a:t>ix. ∫</a:t>
            </a:r>
            <a:r>
              <a:rPr lang="en-US" dirty="0"/>
              <a:t>a dx /(a</a:t>
            </a:r>
            <a:r>
              <a:rPr lang="en-US" baseline="30000" dirty="0"/>
              <a:t>2</a:t>
            </a:r>
            <a:r>
              <a:rPr lang="en-US" dirty="0"/>
              <a:t> + x</a:t>
            </a:r>
            <a:r>
              <a:rPr lang="en-US" baseline="30000" dirty="0"/>
              <a:t>2</a:t>
            </a:r>
            <a:r>
              <a:rPr lang="en-US" dirty="0"/>
              <a:t> ) = tan</a:t>
            </a:r>
            <a:r>
              <a:rPr lang="en-US" baseline="30000" dirty="0"/>
              <a:t>-1</a:t>
            </a:r>
            <a:r>
              <a:rPr lang="en-US" dirty="0"/>
              <a:t> (x/a) + </a:t>
            </a:r>
            <a:r>
              <a:rPr lang="en-US" dirty="0" smtClean="0"/>
              <a:t>c</a:t>
            </a:r>
          </a:p>
          <a:p>
            <a:pPr marL="0" lvl="0" indent="0">
              <a:buNone/>
            </a:pPr>
            <a:r>
              <a:rPr lang="en-US" dirty="0" smtClean="0"/>
              <a:t>x. ∫</a:t>
            </a:r>
            <a:r>
              <a:rPr lang="en-US" dirty="0"/>
              <a:t>-1 dx / √( a</a:t>
            </a:r>
            <a:r>
              <a:rPr lang="en-US" baseline="30000" dirty="0"/>
              <a:t>2</a:t>
            </a:r>
            <a:r>
              <a:rPr lang="en-US" dirty="0"/>
              <a:t> – x</a:t>
            </a:r>
            <a:r>
              <a:rPr lang="en-US" baseline="30000" dirty="0"/>
              <a:t>2 </a:t>
            </a:r>
            <a:r>
              <a:rPr lang="en-US" dirty="0"/>
              <a:t>) = cos</a:t>
            </a:r>
            <a:r>
              <a:rPr lang="en-US" baseline="30000" dirty="0"/>
              <a:t>-1</a:t>
            </a:r>
            <a:r>
              <a:rPr lang="en-US" dirty="0"/>
              <a:t> (x/a) + c   	</a:t>
            </a:r>
            <a:r>
              <a:rPr lang="en-US" dirty="0" err="1"/>
              <a:t>lxl</a:t>
            </a:r>
            <a:r>
              <a:rPr lang="en-US" dirty="0"/>
              <a:t> ≤ a</a:t>
            </a:r>
          </a:p>
          <a:p>
            <a:pPr marL="0" lvl="0" indent="0">
              <a:buNone/>
            </a:pPr>
            <a:r>
              <a:rPr lang="en-US" dirty="0" smtClean="0"/>
              <a:t>xi. ∫</a:t>
            </a:r>
            <a:r>
              <a:rPr lang="en-US" dirty="0"/>
              <a:t>1 dx / √ (a</a:t>
            </a:r>
            <a:r>
              <a:rPr lang="en-US" baseline="30000" dirty="0"/>
              <a:t>2</a:t>
            </a:r>
            <a:r>
              <a:rPr lang="en-US" dirty="0"/>
              <a:t> – x</a:t>
            </a:r>
            <a:r>
              <a:rPr lang="en-US" baseline="30000" dirty="0"/>
              <a:t>2</a:t>
            </a:r>
            <a:r>
              <a:rPr lang="en-US" dirty="0"/>
              <a:t> ) = sin</a:t>
            </a:r>
            <a:r>
              <a:rPr lang="en-US" baseline="30000" dirty="0"/>
              <a:t>-1</a:t>
            </a:r>
            <a:r>
              <a:rPr lang="en-US" dirty="0"/>
              <a:t> (x/a) + c  	  	</a:t>
            </a:r>
            <a:r>
              <a:rPr lang="en-US" dirty="0" err="1"/>
              <a:t>lxl</a:t>
            </a:r>
            <a:r>
              <a:rPr lang="en-US" dirty="0"/>
              <a:t> ≤ a</a:t>
            </a:r>
          </a:p>
          <a:p>
            <a:pPr marL="0" lvl="0" indent="0">
              <a:buNone/>
            </a:pPr>
            <a:r>
              <a:rPr lang="en-US" dirty="0" smtClean="0"/>
              <a:t>xii. ∫</a:t>
            </a:r>
            <a:r>
              <a:rPr lang="en-US" dirty="0"/>
              <a:t>dx/x = log </a:t>
            </a:r>
            <a:r>
              <a:rPr lang="en-US" dirty="0" err="1"/>
              <a:t>lxl</a:t>
            </a:r>
            <a:r>
              <a:rPr lang="en-US" dirty="0"/>
              <a:t> + c 			Note: d/dx (log x) = 1/x</a:t>
            </a:r>
          </a:p>
          <a:p>
            <a:pPr marL="0" lvl="0" indent="0">
              <a:buNone/>
            </a:pPr>
            <a:r>
              <a:rPr lang="en-US" dirty="0" smtClean="0"/>
              <a:t>xiii. ∫ </a:t>
            </a:r>
            <a:r>
              <a:rPr lang="en-US" dirty="0"/>
              <a:t>a</a:t>
            </a:r>
            <a:r>
              <a:rPr lang="en-US" baseline="30000" dirty="0"/>
              <a:t>x</a:t>
            </a:r>
            <a:r>
              <a:rPr lang="en-US" dirty="0"/>
              <a:t> dx = a</a:t>
            </a:r>
            <a:r>
              <a:rPr lang="en-US" baseline="30000" dirty="0"/>
              <a:t>x</a:t>
            </a:r>
            <a:r>
              <a:rPr lang="en-US" dirty="0"/>
              <a:t>/(log a) + c 			Note: d/dx (a</a:t>
            </a:r>
            <a:r>
              <a:rPr lang="en-US" baseline="30000" dirty="0"/>
              <a:t>x</a:t>
            </a:r>
            <a:r>
              <a:rPr lang="en-US" dirty="0"/>
              <a:t> ) = a</a:t>
            </a:r>
            <a:r>
              <a:rPr lang="en-US" baseline="30000" dirty="0"/>
              <a:t>x</a:t>
            </a:r>
            <a:r>
              <a:rPr lang="en-US" dirty="0"/>
              <a:t> log a</a:t>
            </a:r>
          </a:p>
          <a:p>
            <a:pPr marL="0" lvl="0" indent="0">
              <a:buNone/>
            </a:pPr>
            <a:r>
              <a:rPr lang="en-US" dirty="0" smtClean="0"/>
              <a:t>xiv. ∫ </a:t>
            </a:r>
            <a:r>
              <a:rPr lang="en-US" dirty="0"/>
              <a:t>sec</a:t>
            </a:r>
            <a:r>
              <a:rPr lang="en-US" baseline="30000" dirty="0"/>
              <a:t>2</a:t>
            </a:r>
            <a:r>
              <a:rPr lang="en-US" dirty="0"/>
              <a:t> dx = tan x  + c </a:t>
            </a:r>
          </a:p>
          <a:p>
            <a:pPr marL="0" lvl="0" indent="0">
              <a:buNone/>
            </a:pPr>
            <a:r>
              <a:rPr lang="en-US" dirty="0" smtClean="0"/>
              <a:t>xv. ∫ cosec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dx = -cot x + c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0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xvi. ∫ </a:t>
            </a:r>
            <a:r>
              <a:rPr lang="en-US" dirty="0"/>
              <a:t>sec x tan x dx = sec x + c</a:t>
            </a:r>
          </a:p>
          <a:p>
            <a:pPr marL="0" lvl="0" indent="0">
              <a:buNone/>
            </a:pPr>
            <a:r>
              <a:rPr lang="en-US" dirty="0" smtClean="0"/>
              <a:t>xvii. ∫ </a:t>
            </a:r>
            <a:r>
              <a:rPr lang="en-US" dirty="0"/>
              <a:t>cos x cot x dx = -cosec x + c</a:t>
            </a:r>
          </a:p>
          <a:p>
            <a:pPr marL="0" lvl="0" indent="0">
              <a:buNone/>
            </a:pPr>
            <a:r>
              <a:rPr lang="en-US" dirty="0" smtClean="0"/>
              <a:t>xviii. ∫ </a:t>
            </a:r>
            <a:r>
              <a:rPr lang="en-US" dirty="0"/>
              <a:t>sec x dx = log ( sec x + tan x) + </a:t>
            </a:r>
            <a:r>
              <a:rPr lang="en-US" dirty="0" smtClean="0"/>
              <a:t>c</a:t>
            </a:r>
          </a:p>
          <a:p>
            <a:pPr marL="0" lv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4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357434"/>
            <a:ext cx="10515600" cy="59532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	</a:t>
            </a:r>
            <a:r>
              <a:rPr lang="en-US" u="sng" dirty="0"/>
              <a:t>INTEGRATION OF TRIGONOMETRIC FUNCTIONS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4.1	</a:t>
            </a:r>
            <a:r>
              <a:rPr lang="en-US" u="sng" dirty="0"/>
              <a:t>Integration of Sinusoidal </a:t>
            </a:r>
            <a:r>
              <a:rPr lang="en-US" u="sng" dirty="0" smtClean="0"/>
              <a:t>Functions</a:t>
            </a:r>
          </a:p>
          <a:p>
            <a:pPr marL="0" indent="0">
              <a:buNone/>
            </a:pPr>
            <a:r>
              <a:rPr lang="en-US" dirty="0"/>
              <a:t>I = ∫</a:t>
            </a:r>
            <a:r>
              <a:rPr lang="en-US" dirty="0" err="1"/>
              <a:t>sin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  <a:r>
              <a:rPr lang="en-US" dirty="0" smtClean="0"/>
              <a:t>x dx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Case </a:t>
            </a:r>
            <a:r>
              <a:rPr lang="en-US" dirty="0"/>
              <a:t>1	</a:t>
            </a:r>
          </a:p>
          <a:p>
            <a:pPr marL="0" indent="0">
              <a:buNone/>
            </a:pPr>
            <a:r>
              <a:rPr lang="en-US" dirty="0"/>
              <a:t>for n = odd,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/>
              <a:t>n = 5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= ∫sin</a:t>
            </a:r>
            <a:r>
              <a:rPr lang="en-US" baseline="30000" dirty="0"/>
              <a:t>5</a:t>
            </a:r>
            <a:r>
              <a:rPr lang="en-US" dirty="0"/>
              <a:t>x dx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Rewrite as a product of sin x and an even power of sin x and use the </a:t>
            </a:r>
            <a:r>
              <a:rPr lang="en-US" dirty="0" smtClean="0"/>
              <a:t>relation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x = 1 – cos</a:t>
            </a:r>
            <a:r>
              <a:rPr lang="en-US" baseline="30000" dirty="0"/>
              <a:t>2</a:t>
            </a:r>
            <a:r>
              <a:rPr lang="en-US" dirty="0"/>
              <a:t> x</a:t>
            </a:r>
          </a:p>
          <a:p>
            <a:pPr marL="0" indent="0">
              <a:buNone/>
            </a:pPr>
            <a:r>
              <a:rPr lang="en-US" dirty="0"/>
              <a:t>therefore;  I = ∫sin</a:t>
            </a:r>
            <a:r>
              <a:rPr lang="en-US" baseline="30000" dirty="0"/>
              <a:t>4</a:t>
            </a:r>
            <a:r>
              <a:rPr lang="en-US" dirty="0"/>
              <a:t>x sin x dx = ∫(</a:t>
            </a:r>
            <a:r>
              <a:rPr lang="en-US" dirty="0" smtClean="0"/>
              <a:t>1-cos</a:t>
            </a:r>
            <a:r>
              <a:rPr lang="en-US" baseline="30000" dirty="0" smtClean="0"/>
              <a:t>2</a:t>
            </a:r>
            <a:r>
              <a:rPr lang="en-US" dirty="0" smtClean="0"/>
              <a:t>x)</a:t>
            </a:r>
            <a:r>
              <a:rPr lang="en-US" baseline="30000" dirty="0" smtClean="0"/>
              <a:t>2</a:t>
            </a:r>
            <a:r>
              <a:rPr lang="en-US" dirty="0" smtClean="0"/>
              <a:t>sin </a:t>
            </a:r>
            <a:r>
              <a:rPr lang="en-US" dirty="0"/>
              <a:t>x dx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6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= ∫ sin</a:t>
            </a:r>
            <a:r>
              <a:rPr lang="en-US" baseline="30000" dirty="0"/>
              <a:t>4</a:t>
            </a:r>
            <a:r>
              <a:rPr lang="en-US" dirty="0"/>
              <a:t> x sin x dx = ∫(1- cos</a:t>
            </a:r>
            <a:r>
              <a:rPr lang="en-US" baseline="30000" dirty="0"/>
              <a:t>2</a:t>
            </a:r>
            <a:r>
              <a:rPr lang="en-US" dirty="0"/>
              <a:t> x)</a:t>
            </a:r>
            <a:r>
              <a:rPr lang="en-US" baseline="30000" dirty="0"/>
              <a:t>2</a:t>
            </a:r>
            <a:r>
              <a:rPr lang="en-US" dirty="0"/>
              <a:t> sin x dx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= ∫( 1 – 2 cos</a:t>
            </a:r>
            <a:r>
              <a:rPr lang="en-US" baseline="30000" dirty="0"/>
              <a:t>2</a:t>
            </a:r>
            <a:r>
              <a:rPr lang="en-US" dirty="0"/>
              <a:t> x + cos</a:t>
            </a:r>
            <a:r>
              <a:rPr lang="en-US" baseline="30000" dirty="0"/>
              <a:t>4</a:t>
            </a:r>
            <a:r>
              <a:rPr lang="en-US" dirty="0"/>
              <a:t> x) sin x dx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= ∫(sin x – 2 sin x c</a:t>
            </a:r>
            <a:r>
              <a:rPr lang="en-US" dirty="0" smtClean="0"/>
              <a:t>os</a:t>
            </a:r>
            <a:r>
              <a:rPr lang="en-US" baseline="30000" dirty="0" smtClean="0"/>
              <a:t>2 </a:t>
            </a:r>
            <a:r>
              <a:rPr lang="en-US" dirty="0" smtClean="0"/>
              <a:t>x </a:t>
            </a:r>
            <a:r>
              <a:rPr lang="en-US" dirty="0"/>
              <a:t>+ cos</a:t>
            </a:r>
            <a:r>
              <a:rPr lang="en-US" baseline="30000" dirty="0"/>
              <a:t>4</a:t>
            </a:r>
            <a:r>
              <a:rPr lang="en-US" dirty="0"/>
              <a:t> x sin x) dx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= </a:t>
            </a:r>
            <a:r>
              <a:rPr lang="en-US" dirty="0" smtClean="0"/>
              <a:t>-cos </a:t>
            </a:r>
            <a:r>
              <a:rPr lang="en-US" dirty="0"/>
              <a:t>x + ⅔ cos</a:t>
            </a:r>
            <a:r>
              <a:rPr lang="en-US" baseline="30000" dirty="0"/>
              <a:t>3</a:t>
            </a:r>
            <a:r>
              <a:rPr lang="en-US" dirty="0"/>
              <a:t> x – ⅕ </a:t>
            </a:r>
            <a:r>
              <a:rPr lang="en-US" dirty="0" smtClean="0"/>
              <a:t>cos</a:t>
            </a:r>
            <a:r>
              <a:rPr lang="en-US" baseline="30000" dirty="0" smtClean="0"/>
              <a:t>5</a:t>
            </a:r>
            <a:r>
              <a:rPr lang="en-US" dirty="0" smtClean="0"/>
              <a:t> x </a:t>
            </a:r>
            <a:r>
              <a:rPr lang="en-US" dirty="0"/>
              <a:t>+ c  using </a:t>
            </a:r>
            <a:r>
              <a:rPr lang="en-US" dirty="0" err="1"/>
              <a:t>eqn</a:t>
            </a:r>
            <a:r>
              <a:rPr lang="en-US" dirty="0"/>
              <a:t> </a:t>
            </a:r>
            <a:r>
              <a:rPr lang="en-US" dirty="0" smtClean="0"/>
              <a:t>3(ix)</a:t>
            </a:r>
          </a:p>
          <a:p>
            <a:pPr marL="0" indent="0">
              <a:buNone/>
            </a:pPr>
            <a:r>
              <a:rPr lang="en-US" dirty="0"/>
              <a:t>Case 2 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n = even, </a:t>
            </a:r>
            <a:r>
              <a:rPr lang="en-US" dirty="0" err="1"/>
              <a:t>eg</a:t>
            </a:r>
            <a:r>
              <a:rPr lang="en-US" dirty="0"/>
              <a:t> n = 4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= ∫sin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smtClean="0"/>
              <a:t>x dx</a:t>
            </a:r>
          </a:p>
          <a:p>
            <a:pPr marL="0" indent="0">
              <a:buNone/>
            </a:pPr>
            <a:r>
              <a:rPr lang="en-US" dirty="0"/>
              <a:t>Rewrite using double angle formula: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9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619</Words>
  <Application>Microsoft Office PowerPoint</Application>
  <PresentationFormat>Widescreen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79</cp:revision>
  <dcterms:created xsi:type="dcterms:W3CDTF">2016-01-21T02:16:08Z</dcterms:created>
  <dcterms:modified xsi:type="dcterms:W3CDTF">2018-02-12T12:03:07Z</dcterms:modified>
</cp:coreProperties>
</file>